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83" r:id="rId4"/>
    <p:sldId id="278" r:id="rId5"/>
    <p:sldId id="279" r:id="rId6"/>
    <p:sldId id="280" r:id="rId7"/>
    <p:sldId id="281" r:id="rId8"/>
    <p:sldId id="307" r:id="rId9"/>
    <p:sldId id="308" r:id="rId10"/>
    <p:sldId id="324" r:id="rId11"/>
    <p:sldId id="282" r:id="rId12"/>
    <p:sldId id="325" r:id="rId13"/>
    <p:sldId id="326" r:id="rId14"/>
    <p:sldId id="327" r:id="rId15"/>
    <p:sldId id="328" r:id="rId16"/>
    <p:sldId id="329" r:id="rId17"/>
    <p:sldId id="330" r:id="rId18"/>
    <p:sldId id="331"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9" autoAdjust="0"/>
    <p:restoredTop sz="94660"/>
  </p:normalViewPr>
  <p:slideViewPr>
    <p:cSldViewPr snapToGrid="0">
      <p:cViewPr varScale="1">
        <p:scale>
          <a:sx n="62" d="100"/>
          <a:sy n="62" d="100"/>
        </p:scale>
        <p:origin x="66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p:txBody>
          <a:bodyPr/>
          <a:lstStyle/>
          <a:p>
            <a:r>
              <a:rPr kumimoji="0" lang="en-GH" sz="3200" b="1" i="0" u="none" strike="noStrike" kern="1200" cap="none" spc="0" normalizeH="0" baseline="0" noProof="0" dirty="0">
                <a:ln>
                  <a:noFill/>
                </a:ln>
                <a:solidFill>
                  <a:srgbClr val="70AD47">
                    <a:lumMod val="50000"/>
                  </a:srgbClr>
                </a:solidFill>
                <a:effectLst/>
                <a:uLnTx/>
                <a:uFillTx/>
                <a:latin typeface="Calibri"/>
                <a:ea typeface="+mj-ea"/>
                <a:cs typeface="+mj-cs"/>
              </a:rPr>
              <a:t>CSM 491 -  Graph Theory and Its Application</a:t>
            </a:r>
            <a:endParaRPr kumimoji="0" lang="en-US" sz="3200" b="1" i="0" u="none" strike="noStrike" kern="1200" cap="none" spc="0" normalizeH="0" baseline="0" noProof="0" dirty="0">
              <a:ln>
                <a:noFill/>
              </a:ln>
              <a:solidFill>
                <a:srgbClr val="70AD47">
                  <a:lumMod val="50000"/>
                </a:srgbClr>
              </a:solidFill>
              <a:effectLst/>
              <a:uLnTx/>
              <a:uFillTx/>
              <a:latin typeface="Calibri"/>
              <a:ea typeface="+mj-ea"/>
              <a:cs typeface="+mj-cs"/>
            </a:endParaRPr>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902440" y="3935896"/>
            <a:ext cx="6787025" cy="2111442"/>
          </a:xfrm>
        </p:spPr>
        <p:txBody>
          <a:bodyPr>
            <a:normAutofit/>
          </a:bodyPr>
          <a:lstStyle/>
          <a:p>
            <a:r>
              <a:rPr lang="en-GH" sz="2400"/>
              <a:t>Lectures 8</a:t>
            </a:r>
            <a:endParaRPr lang="en-GH" sz="2400" dirty="0"/>
          </a:p>
          <a:p>
            <a:r>
              <a:rPr lang="en-GH" sz="2400" dirty="0"/>
              <a:t>by </a:t>
            </a:r>
          </a:p>
          <a:p>
            <a:r>
              <a:rPr lang="en-US" sz="2400" dirty="0"/>
              <a:t>Dr. Oliver Kornyo</a:t>
            </a:r>
            <a:endParaRPr lang="en-GH" dirty="0"/>
          </a:p>
          <a:p>
            <a:pPr algn="l"/>
            <a:r>
              <a:rPr lang="en-GH" sz="2400" dirty="0"/>
              <a:t>		Dept. </a:t>
            </a:r>
            <a:r>
              <a:rPr lang="en-GH" dirty="0"/>
              <a:t>of Computer Science</a:t>
            </a:r>
          </a:p>
          <a:p>
            <a:pPr algn="l"/>
            <a:endParaRPr lang="en-GH" sz="2400" dirty="0"/>
          </a:p>
          <a:p>
            <a:endParaRPr lang="en-US" sz="2400" dirty="0"/>
          </a:p>
          <a:p>
            <a:endParaRPr lang="en-US" dirty="0"/>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B" dirty="0"/>
              <a:t>DIGRAPHS AND BINARY RELATIONS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10515600" cy="4615330"/>
          </a:xfrm>
        </p:spPr>
        <p:txBody>
          <a:bodyPr>
            <a:normAutofit/>
          </a:bodyPr>
          <a:lstStyle/>
          <a:p>
            <a:r>
              <a:rPr lang="en-GB" dirty="0"/>
              <a:t>In a set of objects, X, where</a:t>
            </a:r>
            <a:endParaRPr lang="en-GH" dirty="0"/>
          </a:p>
          <a:p>
            <a:endParaRPr lang="en-GH" dirty="0"/>
          </a:p>
          <a:p>
            <a:endParaRPr lang="en-GH" dirty="0"/>
          </a:p>
          <a:p>
            <a:r>
              <a:rPr lang="en-GB" dirty="0"/>
              <a:t>a binary relation R between pairs (xi , </a:t>
            </a:r>
            <a:r>
              <a:rPr lang="en-GB" dirty="0" err="1"/>
              <a:t>xj</a:t>
            </a:r>
            <a:r>
              <a:rPr lang="en-GB" dirty="0"/>
              <a:t> ) may exist. In which case, we write</a:t>
            </a:r>
            <a:endParaRPr lang="en-GH" dirty="0"/>
          </a:p>
          <a:p>
            <a:endParaRPr lang="en-GH" dirty="0"/>
          </a:p>
          <a:p>
            <a:r>
              <a:rPr lang="en-GB" dirty="0"/>
              <a:t>and say that xi has relation R to </a:t>
            </a:r>
            <a:r>
              <a:rPr lang="en-GB" dirty="0" err="1"/>
              <a:t>xj</a:t>
            </a:r>
            <a:r>
              <a:rPr lang="en-GB" dirty="0"/>
              <a:t> .</a:t>
            </a:r>
          </a:p>
        </p:txBody>
      </p:sp>
      <p:pic>
        <p:nvPicPr>
          <p:cNvPr id="6" name="Picture 5">
            <a:extLst>
              <a:ext uri="{FF2B5EF4-FFF2-40B4-BE49-F238E27FC236}">
                <a16:creationId xmlns:a16="http://schemas.microsoft.com/office/drawing/2014/main" id="{C706F46B-1490-4FC3-9782-B7BBA04B16BF}"/>
              </a:ext>
            </a:extLst>
          </p:cNvPr>
          <p:cNvPicPr>
            <a:picLocks noChangeAspect="1"/>
          </p:cNvPicPr>
          <p:nvPr/>
        </p:nvPicPr>
        <p:blipFill>
          <a:blip r:embed="rId2"/>
          <a:stretch>
            <a:fillRect/>
          </a:stretch>
        </p:blipFill>
        <p:spPr>
          <a:xfrm>
            <a:off x="5079956" y="2135856"/>
            <a:ext cx="2032087" cy="487029"/>
          </a:xfrm>
          <a:prstGeom prst="rect">
            <a:avLst/>
          </a:prstGeom>
        </p:spPr>
      </p:pic>
      <p:pic>
        <p:nvPicPr>
          <p:cNvPr id="8" name="Picture 7">
            <a:extLst>
              <a:ext uri="{FF2B5EF4-FFF2-40B4-BE49-F238E27FC236}">
                <a16:creationId xmlns:a16="http://schemas.microsoft.com/office/drawing/2014/main" id="{27D56526-73F1-4C8E-B328-680E027A01C8}"/>
              </a:ext>
            </a:extLst>
          </p:cNvPr>
          <p:cNvPicPr>
            <a:picLocks noChangeAspect="1"/>
          </p:cNvPicPr>
          <p:nvPr/>
        </p:nvPicPr>
        <p:blipFill>
          <a:blip r:embed="rId3"/>
          <a:stretch>
            <a:fillRect/>
          </a:stretch>
        </p:blipFill>
        <p:spPr>
          <a:xfrm>
            <a:off x="2109035" y="3496892"/>
            <a:ext cx="1273218" cy="518718"/>
          </a:xfrm>
          <a:prstGeom prst="rect">
            <a:avLst/>
          </a:prstGeom>
        </p:spPr>
      </p:pic>
    </p:spTree>
    <p:extLst>
      <p:ext uri="{BB962C8B-B14F-4D97-AF65-F5344CB8AC3E}">
        <p14:creationId xmlns:p14="http://schemas.microsoft.com/office/powerpoint/2010/main" val="420644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25D55-448B-0B32-05B7-4C6F4D3CCE0C}"/>
              </a:ext>
            </a:extLst>
          </p:cNvPr>
          <p:cNvSpPr>
            <a:spLocks noGrp="1"/>
          </p:cNvSpPr>
          <p:nvPr>
            <p:ph idx="1"/>
          </p:nvPr>
        </p:nvSpPr>
        <p:spPr>
          <a:xfrm>
            <a:off x="838200" y="745958"/>
            <a:ext cx="10515600" cy="5197641"/>
          </a:xfrm>
        </p:spPr>
        <p:txBody>
          <a:bodyPr>
            <a:normAutofit/>
          </a:bodyPr>
          <a:lstStyle/>
          <a:p>
            <a:r>
              <a:rPr lang="en-GB" dirty="0"/>
              <a:t>A digraph is the most natural way of representing a binary relation on a set X. Each xi ∈ X is represented by a vertex xi If xi has the specified relation R to </a:t>
            </a:r>
            <a:r>
              <a:rPr lang="en-GB" dirty="0" err="1"/>
              <a:t>xj</a:t>
            </a:r>
            <a:r>
              <a:rPr lang="en-GB" dirty="0"/>
              <a:t> , a directed edge is drawn from vertex xi to </a:t>
            </a:r>
            <a:r>
              <a:rPr lang="en-GB" dirty="0" err="1"/>
              <a:t>xj</a:t>
            </a:r>
            <a:r>
              <a:rPr lang="en-GB" dirty="0"/>
              <a:t> , for every pair (xi </a:t>
            </a:r>
            <a:r>
              <a:rPr lang="en-GB" dirty="0" err="1"/>
              <a:t>xj</a:t>
            </a:r>
            <a:r>
              <a:rPr lang="en-GB" dirty="0"/>
              <a:t> ). </a:t>
            </a:r>
            <a:endParaRPr lang="en-GH" dirty="0"/>
          </a:p>
          <a:p>
            <a:r>
              <a:rPr lang="en-GB" dirty="0"/>
              <a:t>For example, the digraph in Fig. 9-4 represents the relation “is greater than” on a set consisting of five numbers (3, 4, 7, 5, 8}.</a:t>
            </a:r>
            <a:endParaRPr lang="en-US" dirty="0"/>
          </a:p>
        </p:txBody>
      </p:sp>
      <p:pic>
        <p:nvPicPr>
          <p:cNvPr id="4" name="Picture 3">
            <a:extLst>
              <a:ext uri="{FF2B5EF4-FFF2-40B4-BE49-F238E27FC236}">
                <a16:creationId xmlns:a16="http://schemas.microsoft.com/office/drawing/2014/main" id="{53659329-EA69-4883-B962-8EA72A5A5AA9}"/>
              </a:ext>
            </a:extLst>
          </p:cNvPr>
          <p:cNvPicPr>
            <a:picLocks noChangeAspect="1"/>
          </p:cNvPicPr>
          <p:nvPr/>
        </p:nvPicPr>
        <p:blipFill>
          <a:blip r:embed="rId2"/>
          <a:stretch>
            <a:fillRect/>
          </a:stretch>
        </p:blipFill>
        <p:spPr>
          <a:xfrm>
            <a:off x="3990223" y="3260558"/>
            <a:ext cx="3830303" cy="3145738"/>
          </a:xfrm>
          <a:prstGeom prst="rect">
            <a:avLst/>
          </a:prstGeom>
        </p:spPr>
      </p:pic>
    </p:spTree>
    <p:extLst>
      <p:ext uri="{BB962C8B-B14F-4D97-AF65-F5344CB8AC3E}">
        <p14:creationId xmlns:p14="http://schemas.microsoft.com/office/powerpoint/2010/main" val="128953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Reflexive Relation</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10515600" cy="4615330"/>
          </a:xfrm>
        </p:spPr>
        <p:txBody>
          <a:bodyPr>
            <a:normAutofit lnSpcReduction="10000"/>
          </a:bodyPr>
          <a:lstStyle/>
          <a:p>
            <a:r>
              <a:rPr lang="en-GB" dirty="0"/>
              <a:t>For some relation R it may happen that every element is in relation R to itself. For example, a number is always equal to itself, or a line is always parallel to itself. Such a relation R on set X that satisfies</a:t>
            </a:r>
            <a:endParaRPr lang="en-GH" dirty="0"/>
          </a:p>
          <a:p>
            <a:endParaRPr lang="en-GH" dirty="0"/>
          </a:p>
          <a:p>
            <a:endParaRPr lang="en-GH" dirty="0"/>
          </a:p>
          <a:p>
            <a:endParaRPr lang="en-GH" dirty="0"/>
          </a:p>
          <a:p>
            <a:r>
              <a:rPr lang="en-GB" dirty="0"/>
              <a:t>for every xi ∈ X is called a reflexive relation. The digraph of a reflexive relation will have a self-loop at every vertex. Such a digraph representing a reflexive binary relation on its vertex set may be called a reflexive digraph. A digraph in which no vertex has a self-</a:t>
            </a:r>
            <a:r>
              <a:rPr lang="en-GB" dirty="0" err="1"/>
              <a:t>ioop</a:t>
            </a:r>
            <a:r>
              <a:rPr lang="en-GB" dirty="0"/>
              <a:t> is called an irreflexive digraph.</a:t>
            </a:r>
          </a:p>
        </p:txBody>
      </p:sp>
      <p:pic>
        <p:nvPicPr>
          <p:cNvPr id="5" name="Picture 4">
            <a:extLst>
              <a:ext uri="{FF2B5EF4-FFF2-40B4-BE49-F238E27FC236}">
                <a16:creationId xmlns:a16="http://schemas.microsoft.com/office/drawing/2014/main" id="{96694E9F-59F1-4BF7-950C-D2083AD54932}"/>
              </a:ext>
            </a:extLst>
          </p:cNvPr>
          <p:cNvPicPr>
            <a:picLocks noChangeAspect="1"/>
          </p:cNvPicPr>
          <p:nvPr/>
        </p:nvPicPr>
        <p:blipFill>
          <a:blip r:embed="rId2"/>
          <a:stretch>
            <a:fillRect/>
          </a:stretch>
        </p:blipFill>
        <p:spPr>
          <a:xfrm>
            <a:off x="5194132" y="2896352"/>
            <a:ext cx="1334228" cy="713122"/>
          </a:xfrm>
          <a:prstGeom prst="rect">
            <a:avLst/>
          </a:prstGeom>
        </p:spPr>
      </p:pic>
    </p:spTree>
    <p:extLst>
      <p:ext uri="{BB962C8B-B14F-4D97-AF65-F5344CB8AC3E}">
        <p14:creationId xmlns:p14="http://schemas.microsoft.com/office/powerpoint/2010/main" val="23427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B" dirty="0"/>
              <a:t>Symmetric Relation</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7343274" cy="4615330"/>
          </a:xfrm>
        </p:spPr>
        <p:txBody>
          <a:bodyPr>
            <a:normAutofit fontScale="85000" lnSpcReduction="20000"/>
          </a:bodyPr>
          <a:lstStyle/>
          <a:p>
            <a:r>
              <a:rPr lang="en-GB" dirty="0"/>
              <a:t>For some relation R it may happen that for all xi and xi if </a:t>
            </a:r>
            <a:r>
              <a:rPr lang="en-GB" dirty="0" err="1"/>
              <a:t>xiRxj</a:t>
            </a:r>
            <a:r>
              <a:rPr lang="en-GB" dirty="0"/>
              <a:t> holds, then </a:t>
            </a:r>
            <a:r>
              <a:rPr lang="en-GB" dirty="0" err="1"/>
              <a:t>xjRxj</a:t>
            </a:r>
            <a:r>
              <a:rPr lang="en-GB" dirty="0"/>
              <a:t> also holds. </a:t>
            </a:r>
            <a:endParaRPr lang="en-GH" dirty="0"/>
          </a:p>
          <a:p>
            <a:endParaRPr lang="en-GH" dirty="0"/>
          </a:p>
          <a:p>
            <a:r>
              <a:rPr lang="en-GB" dirty="0"/>
              <a:t>Such a relation is called a symmetric relation. “Is spouse of” is a symmetric but irreflexive relation. “Is equal to” is both symmetric and reflexive. </a:t>
            </a:r>
            <a:endParaRPr lang="en-GH" dirty="0"/>
          </a:p>
          <a:p>
            <a:endParaRPr lang="en-GH" dirty="0"/>
          </a:p>
          <a:p>
            <a:r>
              <a:rPr lang="en-GB" dirty="0"/>
              <a:t>The digraph of a symmetric relation is a symmetric digraph because for every directed edge from vertex xi to </a:t>
            </a:r>
            <a:r>
              <a:rPr lang="en-GB" dirty="0" err="1"/>
              <a:t>xj</a:t>
            </a:r>
            <a:r>
              <a:rPr lang="en-GB" dirty="0"/>
              <a:t> there is a directed edge from </a:t>
            </a:r>
            <a:r>
              <a:rPr lang="en-GB" dirty="0" err="1"/>
              <a:t>xj</a:t>
            </a:r>
            <a:r>
              <a:rPr lang="en-GB" dirty="0"/>
              <a:t> to xi . Figure 9- 5(a) shows the graph of an irreflexive, symmetric binary relation on a set of four elements. The same relation can also be represented by drawing just one undirected edge between every pair of vertices that are related, as in Fig. 9-5(b). </a:t>
            </a:r>
          </a:p>
        </p:txBody>
      </p:sp>
      <p:pic>
        <p:nvPicPr>
          <p:cNvPr id="6" name="Picture 5">
            <a:extLst>
              <a:ext uri="{FF2B5EF4-FFF2-40B4-BE49-F238E27FC236}">
                <a16:creationId xmlns:a16="http://schemas.microsoft.com/office/drawing/2014/main" id="{12985A42-E2B6-4CCF-8AF9-8C011C8E52C7}"/>
              </a:ext>
            </a:extLst>
          </p:cNvPr>
          <p:cNvPicPr>
            <a:picLocks noChangeAspect="1"/>
          </p:cNvPicPr>
          <p:nvPr/>
        </p:nvPicPr>
        <p:blipFill>
          <a:blip r:embed="rId2"/>
          <a:stretch>
            <a:fillRect/>
          </a:stretch>
        </p:blipFill>
        <p:spPr>
          <a:xfrm>
            <a:off x="3984270" y="1946567"/>
            <a:ext cx="3855578" cy="530142"/>
          </a:xfrm>
          <a:prstGeom prst="rect">
            <a:avLst/>
          </a:prstGeom>
        </p:spPr>
      </p:pic>
      <p:pic>
        <p:nvPicPr>
          <p:cNvPr id="8" name="Picture 7">
            <a:extLst>
              <a:ext uri="{FF2B5EF4-FFF2-40B4-BE49-F238E27FC236}">
                <a16:creationId xmlns:a16="http://schemas.microsoft.com/office/drawing/2014/main" id="{9892D665-E566-4A48-8C35-3A0E33845A40}"/>
              </a:ext>
            </a:extLst>
          </p:cNvPr>
          <p:cNvPicPr>
            <a:picLocks noChangeAspect="1"/>
          </p:cNvPicPr>
          <p:nvPr/>
        </p:nvPicPr>
        <p:blipFill>
          <a:blip r:embed="rId3"/>
          <a:stretch>
            <a:fillRect/>
          </a:stretch>
        </p:blipFill>
        <p:spPr>
          <a:xfrm>
            <a:off x="8267449" y="1804629"/>
            <a:ext cx="3849653" cy="2334234"/>
          </a:xfrm>
          <a:prstGeom prst="rect">
            <a:avLst/>
          </a:prstGeom>
        </p:spPr>
      </p:pic>
    </p:spTree>
    <p:extLst>
      <p:ext uri="{BB962C8B-B14F-4D97-AF65-F5344CB8AC3E}">
        <p14:creationId xmlns:p14="http://schemas.microsoft.com/office/powerpoint/2010/main" val="279374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B" dirty="0"/>
              <a:t>Equivalence Relation</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6669505" cy="4615330"/>
          </a:xfrm>
        </p:spPr>
        <p:txBody>
          <a:bodyPr>
            <a:normAutofit fontScale="92500" lnSpcReduction="10000"/>
          </a:bodyPr>
          <a:lstStyle/>
          <a:p>
            <a:r>
              <a:rPr lang="en-GB" dirty="0"/>
              <a:t>The graph representing an equivalence relation may be called an equivalence graph. What does an equivalence graph look like?</a:t>
            </a:r>
            <a:endParaRPr lang="en-GH" dirty="0"/>
          </a:p>
          <a:p>
            <a:r>
              <a:rPr lang="en-GB" dirty="0"/>
              <a:t> Let us look at an example, consisting of the equivalence relation “is congruent to modulo 3” defined on the set of 11 integers, 10 through 20. The graph is shown in Fig. 9-6. (Recall that each undirected edge in Fig. 9-6 represents two parallel but oppositely directed edges.) In Fig. 9-6 we see that the vertex set of the graph is divided into three disjoint classes, each in a separate component.</a:t>
            </a:r>
          </a:p>
        </p:txBody>
      </p:sp>
      <p:pic>
        <p:nvPicPr>
          <p:cNvPr id="10" name="Picture 9">
            <a:extLst>
              <a:ext uri="{FF2B5EF4-FFF2-40B4-BE49-F238E27FC236}">
                <a16:creationId xmlns:a16="http://schemas.microsoft.com/office/drawing/2014/main" id="{3EA03781-E79F-42AD-B7BC-818E9ED4FED8}"/>
              </a:ext>
            </a:extLst>
          </p:cNvPr>
          <p:cNvPicPr>
            <a:picLocks noChangeAspect="1"/>
          </p:cNvPicPr>
          <p:nvPr/>
        </p:nvPicPr>
        <p:blipFill>
          <a:blip r:embed="rId2"/>
          <a:stretch>
            <a:fillRect/>
          </a:stretch>
        </p:blipFill>
        <p:spPr>
          <a:xfrm>
            <a:off x="7206600" y="3397041"/>
            <a:ext cx="5036118" cy="2327503"/>
          </a:xfrm>
          <a:prstGeom prst="rect">
            <a:avLst/>
          </a:prstGeom>
        </p:spPr>
      </p:pic>
    </p:spTree>
    <p:extLst>
      <p:ext uri="{BB962C8B-B14F-4D97-AF65-F5344CB8AC3E}">
        <p14:creationId xmlns:p14="http://schemas.microsoft.com/office/powerpoint/2010/main" val="424558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Strong and Weak Connected Diagraph</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10515600" cy="4615330"/>
          </a:xfrm>
        </p:spPr>
        <p:txBody>
          <a:bodyPr>
            <a:normAutofit/>
          </a:bodyPr>
          <a:lstStyle/>
          <a:p>
            <a:r>
              <a:rPr lang="en-GB" dirty="0"/>
              <a:t>A digraph G is said to be strongly connected if there is at least one directed path from every vertex to every other vertex.</a:t>
            </a:r>
            <a:endParaRPr lang="en-GH" dirty="0"/>
          </a:p>
          <a:p>
            <a:r>
              <a:rPr lang="en-GB" dirty="0"/>
              <a:t> A digraph G is said to be weakly connected if its corresponding undirected graph is connected but G is not strongly connected.</a:t>
            </a:r>
          </a:p>
        </p:txBody>
      </p:sp>
      <p:pic>
        <p:nvPicPr>
          <p:cNvPr id="7" name="Picture 6">
            <a:extLst>
              <a:ext uri="{FF2B5EF4-FFF2-40B4-BE49-F238E27FC236}">
                <a16:creationId xmlns:a16="http://schemas.microsoft.com/office/drawing/2014/main" id="{C9DBFF9C-5292-4401-BCC5-961ABD7F822D}"/>
              </a:ext>
            </a:extLst>
          </p:cNvPr>
          <p:cNvPicPr>
            <a:picLocks noChangeAspect="1"/>
          </p:cNvPicPr>
          <p:nvPr/>
        </p:nvPicPr>
        <p:blipFill>
          <a:blip r:embed="rId2"/>
          <a:stretch>
            <a:fillRect/>
          </a:stretch>
        </p:blipFill>
        <p:spPr>
          <a:xfrm>
            <a:off x="3162049" y="3401620"/>
            <a:ext cx="5404435" cy="3112151"/>
          </a:xfrm>
          <a:prstGeom prst="rect">
            <a:avLst/>
          </a:prstGeom>
        </p:spPr>
      </p:pic>
    </p:spTree>
    <p:extLst>
      <p:ext uri="{BB962C8B-B14F-4D97-AF65-F5344CB8AC3E}">
        <p14:creationId xmlns:p14="http://schemas.microsoft.com/office/powerpoint/2010/main" val="10798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Condensation</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10515600" cy="4615330"/>
          </a:xfrm>
        </p:spPr>
        <p:txBody>
          <a:bodyPr>
            <a:normAutofit/>
          </a:bodyPr>
          <a:lstStyle/>
          <a:p>
            <a:r>
              <a:rPr lang="en-GB" dirty="0"/>
              <a:t>The condensation Gc of a digraph G is a digraph in which each strongly connected fragment is replaced by a vertex, and all directed edges from one strongly connected component to another are replaced by a single directed edge. </a:t>
            </a:r>
            <a:endParaRPr lang="en-GH" dirty="0"/>
          </a:p>
          <a:p>
            <a:r>
              <a:rPr lang="en-GB" dirty="0"/>
              <a:t>The condensation of the digraph G in Fig. 9-7 is shown in Fig. 9-8. </a:t>
            </a:r>
          </a:p>
        </p:txBody>
      </p:sp>
      <p:pic>
        <p:nvPicPr>
          <p:cNvPr id="5" name="Picture 4">
            <a:extLst>
              <a:ext uri="{FF2B5EF4-FFF2-40B4-BE49-F238E27FC236}">
                <a16:creationId xmlns:a16="http://schemas.microsoft.com/office/drawing/2014/main" id="{B2AEBC57-A2F0-4106-BDEF-7AFF3D2E1C65}"/>
              </a:ext>
            </a:extLst>
          </p:cNvPr>
          <p:cNvPicPr>
            <a:picLocks noChangeAspect="1"/>
          </p:cNvPicPr>
          <p:nvPr/>
        </p:nvPicPr>
        <p:blipFill>
          <a:blip r:embed="rId2"/>
          <a:stretch>
            <a:fillRect/>
          </a:stretch>
        </p:blipFill>
        <p:spPr>
          <a:xfrm>
            <a:off x="1619250" y="3756251"/>
            <a:ext cx="3626518" cy="2500703"/>
          </a:xfrm>
          <a:prstGeom prst="rect">
            <a:avLst/>
          </a:prstGeom>
        </p:spPr>
      </p:pic>
      <p:pic>
        <p:nvPicPr>
          <p:cNvPr id="8" name="Picture 7">
            <a:extLst>
              <a:ext uri="{FF2B5EF4-FFF2-40B4-BE49-F238E27FC236}">
                <a16:creationId xmlns:a16="http://schemas.microsoft.com/office/drawing/2014/main" id="{7EB5BEFF-6C95-480F-B3AC-8D0AA8E37CB2}"/>
              </a:ext>
            </a:extLst>
          </p:cNvPr>
          <p:cNvPicPr>
            <a:picLocks noChangeAspect="1"/>
          </p:cNvPicPr>
          <p:nvPr/>
        </p:nvPicPr>
        <p:blipFill>
          <a:blip r:embed="rId3"/>
          <a:stretch>
            <a:fillRect/>
          </a:stretch>
        </p:blipFill>
        <p:spPr>
          <a:xfrm>
            <a:off x="6665494" y="3654756"/>
            <a:ext cx="3272589" cy="2662867"/>
          </a:xfrm>
          <a:prstGeom prst="rect">
            <a:avLst/>
          </a:prstGeom>
        </p:spPr>
      </p:pic>
    </p:spTree>
    <p:extLst>
      <p:ext uri="{BB962C8B-B14F-4D97-AF65-F5344CB8AC3E}">
        <p14:creationId xmlns:p14="http://schemas.microsoft.com/office/powerpoint/2010/main" val="12948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EULER DIGRAPHS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6597316" cy="4615330"/>
          </a:xfrm>
        </p:spPr>
        <p:txBody>
          <a:bodyPr>
            <a:normAutofit fontScale="92500" lnSpcReduction="20000"/>
          </a:bodyPr>
          <a:lstStyle/>
          <a:p>
            <a:pPr>
              <a:lnSpc>
                <a:spcPct val="110000"/>
              </a:lnSpc>
            </a:pPr>
            <a:r>
              <a:rPr lang="en-GB" dirty="0"/>
              <a:t>A digraph containing a directed Euler line is called an Euler digraph. The graph in Fig. 9-9 is an Euler digraph, in which the walk a b c d e f is an Euler line. </a:t>
            </a:r>
            <a:endParaRPr lang="en-GH" dirty="0"/>
          </a:p>
          <a:p>
            <a:pPr>
              <a:lnSpc>
                <a:spcPct val="110000"/>
              </a:lnSpc>
            </a:pPr>
            <a:r>
              <a:rPr lang="en-GB" dirty="0"/>
              <a:t>When is a digraph an Euler digraph? Clearly, the digraph must be connected, with the possible exception of isolated vertices; otherwise, every edge cannot be traversed in one walk. In fact, an Euler digraph must be strongly connected, although every strongly connected digraph need not be an Euler digraph</a:t>
            </a:r>
            <a:endParaRPr lang="en-GH" dirty="0"/>
          </a:p>
        </p:txBody>
      </p:sp>
      <p:pic>
        <p:nvPicPr>
          <p:cNvPr id="6" name="Picture 5">
            <a:extLst>
              <a:ext uri="{FF2B5EF4-FFF2-40B4-BE49-F238E27FC236}">
                <a16:creationId xmlns:a16="http://schemas.microsoft.com/office/drawing/2014/main" id="{4CC538FC-78E9-466D-9D59-0CB15F41DAF8}"/>
              </a:ext>
            </a:extLst>
          </p:cNvPr>
          <p:cNvPicPr>
            <a:picLocks noChangeAspect="1"/>
          </p:cNvPicPr>
          <p:nvPr/>
        </p:nvPicPr>
        <p:blipFill>
          <a:blip r:embed="rId2"/>
          <a:stretch>
            <a:fillRect/>
          </a:stretch>
        </p:blipFill>
        <p:spPr>
          <a:xfrm>
            <a:off x="7563852" y="1223657"/>
            <a:ext cx="4608241" cy="3949921"/>
          </a:xfrm>
          <a:prstGeom prst="rect">
            <a:avLst/>
          </a:prstGeom>
        </p:spPr>
      </p:pic>
    </p:spTree>
    <p:extLst>
      <p:ext uri="{BB962C8B-B14F-4D97-AF65-F5344CB8AC3E}">
        <p14:creationId xmlns:p14="http://schemas.microsoft.com/office/powerpoint/2010/main" val="338723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Assignment 8</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10303042" cy="4615330"/>
          </a:xfrm>
        </p:spPr>
        <p:txBody>
          <a:bodyPr>
            <a:normAutofit/>
          </a:bodyPr>
          <a:lstStyle/>
          <a:p>
            <a:pPr>
              <a:lnSpc>
                <a:spcPct val="110000"/>
              </a:lnSpc>
            </a:pPr>
            <a:r>
              <a:rPr lang="en-GB" dirty="0"/>
              <a:t>Teleprinter’s Problem: How long is a longest circular (or cyclic) sequence of l’s and 0’s such that no subsequence of r bits appears more than once in the sequence? Construct one such longest sequence.</a:t>
            </a:r>
            <a:endParaRPr lang="en-GH" dirty="0"/>
          </a:p>
          <a:p>
            <a:pPr>
              <a:lnSpc>
                <a:spcPct val="110000"/>
              </a:lnSpc>
            </a:pPr>
            <a:endParaRPr lang="en-GH" dirty="0"/>
          </a:p>
        </p:txBody>
      </p:sp>
      <p:pic>
        <p:nvPicPr>
          <p:cNvPr id="5" name="Picture 4">
            <a:extLst>
              <a:ext uri="{FF2B5EF4-FFF2-40B4-BE49-F238E27FC236}">
                <a16:creationId xmlns:a16="http://schemas.microsoft.com/office/drawing/2014/main" id="{E790416A-42F5-4F3E-A7EC-0BFE725BAF75}"/>
              </a:ext>
            </a:extLst>
          </p:cNvPr>
          <p:cNvPicPr>
            <a:picLocks noChangeAspect="1"/>
          </p:cNvPicPr>
          <p:nvPr/>
        </p:nvPicPr>
        <p:blipFill>
          <a:blip r:embed="rId2"/>
          <a:stretch>
            <a:fillRect/>
          </a:stretch>
        </p:blipFill>
        <p:spPr>
          <a:xfrm>
            <a:off x="3914774" y="2903796"/>
            <a:ext cx="4619625" cy="3822790"/>
          </a:xfrm>
          <a:prstGeom prst="rect">
            <a:avLst/>
          </a:prstGeom>
        </p:spPr>
      </p:pic>
    </p:spTree>
    <p:extLst>
      <p:ext uri="{BB962C8B-B14F-4D97-AF65-F5344CB8AC3E}">
        <p14:creationId xmlns:p14="http://schemas.microsoft.com/office/powerpoint/2010/main" val="1738193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204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156-26FF-0ED3-73D6-EEA02705732C}"/>
              </a:ext>
            </a:extLst>
          </p:cNvPr>
          <p:cNvSpPr>
            <a:spLocks noGrp="1"/>
          </p:cNvSpPr>
          <p:nvPr>
            <p:ph type="title"/>
          </p:nvPr>
        </p:nvSpPr>
        <p:spPr/>
        <p:txBody>
          <a:bodyPr/>
          <a:lstStyle/>
          <a:p>
            <a:r>
              <a:rPr lang="en-GH" dirty="0"/>
              <a:t>DIRECTED GRAPHS</a:t>
            </a:r>
            <a:endParaRPr lang="en-US" dirty="0"/>
          </a:p>
        </p:txBody>
      </p:sp>
      <p:sp>
        <p:nvSpPr>
          <p:cNvPr id="3" name="Content Placeholder 2">
            <a:extLst>
              <a:ext uri="{FF2B5EF4-FFF2-40B4-BE49-F238E27FC236}">
                <a16:creationId xmlns:a16="http://schemas.microsoft.com/office/drawing/2014/main" id="{B5ADD6F6-B091-4085-4143-37BF067CFE1D}"/>
              </a:ext>
            </a:extLst>
          </p:cNvPr>
          <p:cNvSpPr>
            <a:spLocks noGrp="1"/>
          </p:cNvSpPr>
          <p:nvPr>
            <p:ph idx="1"/>
          </p:nvPr>
        </p:nvSpPr>
        <p:spPr/>
        <p:txBody>
          <a:bodyPr>
            <a:normAutofit/>
          </a:bodyPr>
          <a:lstStyle/>
          <a:p>
            <a:pPr marL="0" indent="0">
              <a:buNone/>
            </a:pPr>
            <a:r>
              <a:rPr lang="en-GH" b="1" dirty="0"/>
              <a:t>Lecture Outline</a:t>
            </a:r>
          </a:p>
          <a:p>
            <a:r>
              <a:rPr lang="en-GH" dirty="0"/>
              <a:t>What is a Directed Graph?</a:t>
            </a:r>
          </a:p>
          <a:p>
            <a:r>
              <a:rPr lang="en-GH" dirty="0"/>
              <a:t>Isolated Vertex</a:t>
            </a:r>
          </a:p>
          <a:p>
            <a:r>
              <a:rPr lang="en-GH" dirty="0"/>
              <a:t>Diagraphs</a:t>
            </a:r>
          </a:p>
          <a:p>
            <a:r>
              <a:rPr lang="en-GH" dirty="0"/>
              <a:t>Isomorphic Diagraphs</a:t>
            </a:r>
          </a:p>
          <a:p>
            <a:r>
              <a:rPr lang="en-GH" dirty="0"/>
              <a:t>Reflexive Relation</a:t>
            </a:r>
          </a:p>
          <a:p>
            <a:r>
              <a:rPr lang="en-GH" dirty="0"/>
              <a:t>Symmetric Relation</a:t>
            </a:r>
          </a:p>
          <a:p>
            <a:r>
              <a:rPr lang="en-GH" dirty="0"/>
              <a:t>Equivalence Relation</a:t>
            </a:r>
          </a:p>
          <a:p>
            <a:pPr marL="0" indent="0">
              <a:buNone/>
            </a:pPr>
            <a:endParaRPr lang="en-GH" dirty="0"/>
          </a:p>
          <a:p>
            <a:endParaRPr lang="en-GB" dirty="0"/>
          </a:p>
        </p:txBody>
      </p:sp>
    </p:spTree>
    <p:extLst>
      <p:ext uri="{BB962C8B-B14F-4D97-AF65-F5344CB8AC3E}">
        <p14:creationId xmlns:p14="http://schemas.microsoft.com/office/powerpoint/2010/main" val="195844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0D1A-63AB-4B27-B62E-E70068BEB88F}"/>
              </a:ext>
            </a:extLst>
          </p:cNvPr>
          <p:cNvSpPr>
            <a:spLocks noGrp="1"/>
          </p:cNvSpPr>
          <p:nvPr>
            <p:ph type="title"/>
          </p:nvPr>
        </p:nvSpPr>
        <p:spPr>
          <a:xfrm>
            <a:off x="838200" y="608924"/>
            <a:ext cx="10515600" cy="570947"/>
          </a:xfrm>
        </p:spPr>
        <p:txBody>
          <a:bodyPr>
            <a:normAutofit fontScale="90000"/>
          </a:bodyPr>
          <a:lstStyle/>
          <a:p>
            <a:r>
              <a:rPr lang="en-GB" dirty="0"/>
              <a:t>WHAT IS A DIRECTED GRAPH? </a:t>
            </a:r>
            <a:endParaRPr lang="en-GH" dirty="0"/>
          </a:p>
        </p:txBody>
      </p:sp>
      <p:sp>
        <p:nvSpPr>
          <p:cNvPr id="3" name="Content Placeholder 2">
            <a:extLst>
              <a:ext uri="{FF2B5EF4-FFF2-40B4-BE49-F238E27FC236}">
                <a16:creationId xmlns:a16="http://schemas.microsoft.com/office/drawing/2014/main" id="{EDCB9628-7201-40FA-A9FF-DAE74448DB86}"/>
              </a:ext>
            </a:extLst>
          </p:cNvPr>
          <p:cNvSpPr>
            <a:spLocks noGrp="1"/>
          </p:cNvSpPr>
          <p:nvPr>
            <p:ph idx="1"/>
          </p:nvPr>
        </p:nvSpPr>
        <p:spPr>
          <a:xfrm>
            <a:off x="838200" y="1179870"/>
            <a:ext cx="10515600" cy="4204929"/>
          </a:xfrm>
        </p:spPr>
        <p:txBody>
          <a:bodyPr>
            <a:normAutofit/>
          </a:bodyPr>
          <a:lstStyle/>
          <a:p>
            <a:r>
              <a:rPr lang="en-GB" dirty="0"/>
              <a:t>A directed graph (or a digraph for short) G consists of a set of vertices V = {v1 , v2 , . . .}, a set of edges E = {e1 , e2 , . . .}, and a mapping Ψ that maps every edge onto some ordered pair of vertices (vi , </a:t>
            </a:r>
            <a:r>
              <a:rPr lang="en-GB" dirty="0" err="1"/>
              <a:t>vj</a:t>
            </a:r>
            <a:r>
              <a:rPr lang="en-GB" dirty="0"/>
              <a:t> ). </a:t>
            </a:r>
            <a:endParaRPr lang="en-GH" dirty="0"/>
          </a:p>
          <a:p>
            <a:r>
              <a:rPr lang="en-GB" dirty="0"/>
              <a:t>As in the case of undirected graphs, a vertex is represented by a point and an edge by a line segment between vi and </a:t>
            </a:r>
            <a:r>
              <a:rPr lang="en-GB" dirty="0" err="1"/>
              <a:t>vj</a:t>
            </a:r>
            <a:r>
              <a:rPr lang="en-GB" dirty="0"/>
              <a:t> with an arrow directed from vi to </a:t>
            </a:r>
            <a:r>
              <a:rPr lang="en-GB" dirty="0" err="1"/>
              <a:t>vj</a:t>
            </a:r>
            <a:r>
              <a:rPr lang="en-GB" dirty="0"/>
              <a:t> . For example, Fig. 9-1 shows a digraph with five vertices and ten edges</a:t>
            </a:r>
            <a:endParaRPr lang="en-GH" b="1" dirty="0"/>
          </a:p>
        </p:txBody>
      </p:sp>
      <p:pic>
        <p:nvPicPr>
          <p:cNvPr id="6" name="Picture 5">
            <a:extLst>
              <a:ext uri="{FF2B5EF4-FFF2-40B4-BE49-F238E27FC236}">
                <a16:creationId xmlns:a16="http://schemas.microsoft.com/office/drawing/2014/main" id="{D2EE18BD-549D-4B2A-96CD-3F1A287581E8}"/>
              </a:ext>
            </a:extLst>
          </p:cNvPr>
          <p:cNvPicPr>
            <a:picLocks noChangeAspect="1"/>
          </p:cNvPicPr>
          <p:nvPr/>
        </p:nvPicPr>
        <p:blipFill>
          <a:blip r:embed="rId2"/>
          <a:stretch>
            <a:fillRect/>
          </a:stretch>
        </p:blipFill>
        <p:spPr>
          <a:xfrm>
            <a:off x="4634413" y="3732469"/>
            <a:ext cx="3691439" cy="2841360"/>
          </a:xfrm>
          <a:prstGeom prst="rect">
            <a:avLst/>
          </a:prstGeom>
        </p:spPr>
      </p:pic>
    </p:spTree>
    <p:extLst>
      <p:ext uri="{BB962C8B-B14F-4D97-AF65-F5344CB8AC3E}">
        <p14:creationId xmlns:p14="http://schemas.microsoft.com/office/powerpoint/2010/main" val="305212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B46C35-BFE9-41F3-A040-267F50542B65}"/>
              </a:ext>
            </a:extLst>
          </p:cNvPr>
          <p:cNvSpPr>
            <a:spLocks noGrp="1"/>
          </p:cNvSpPr>
          <p:nvPr>
            <p:ph idx="1"/>
          </p:nvPr>
        </p:nvSpPr>
        <p:spPr>
          <a:xfrm>
            <a:off x="838200" y="697833"/>
            <a:ext cx="10363200" cy="5551244"/>
          </a:xfrm>
        </p:spPr>
        <p:txBody>
          <a:bodyPr>
            <a:normAutofit/>
          </a:bodyPr>
          <a:lstStyle/>
          <a:p>
            <a:r>
              <a:rPr lang="en-GB" sz="3200" dirty="0"/>
              <a:t>In a digraph an edge is not only incident on a vertex, but is also incident out of a vertex and incident into a vertex. The vertex vi , which edge </a:t>
            </a:r>
            <a:r>
              <a:rPr lang="en-GB" sz="3200" dirty="0" err="1"/>
              <a:t>ek</a:t>
            </a:r>
            <a:r>
              <a:rPr lang="en-GB" sz="3200" dirty="0"/>
              <a:t> is incident out of, is called the initial vertex of </a:t>
            </a:r>
            <a:r>
              <a:rPr lang="en-GB" sz="3200" dirty="0" err="1"/>
              <a:t>ek</a:t>
            </a:r>
            <a:r>
              <a:rPr lang="en-GB" sz="3200" dirty="0"/>
              <a:t> . The vertex </a:t>
            </a:r>
            <a:r>
              <a:rPr lang="en-GB" sz="3200" dirty="0" err="1"/>
              <a:t>vj</a:t>
            </a:r>
            <a:r>
              <a:rPr lang="en-GB" sz="3200" dirty="0"/>
              <a:t> , which </a:t>
            </a:r>
            <a:r>
              <a:rPr lang="en-GB" sz="3200" dirty="0" err="1"/>
              <a:t>ek</a:t>
            </a:r>
            <a:r>
              <a:rPr lang="en-GB" sz="3200" dirty="0"/>
              <a:t> is incident into, is called the terminal vertex of </a:t>
            </a:r>
            <a:r>
              <a:rPr lang="en-GB" sz="3200" dirty="0" err="1"/>
              <a:t>ek</a:t>
            </a:r>
            <a:r>
              <a:rPr lang="en-GH" sz="3200" dirty="0"/>
              <a:t>. </a:t>
            </a:r>
          </a:p>
          <a:p>
            <a:r>
              <a:rPr lang="en-GB" sz="3200" dirty="0"/>
              <a:t>In Fig. 9-1, v5 is the initial vertex and v4 is the terminal vertex of edge e7 . An edge for which the initial and terminal vertices are the same forms a self-loop, such as e5 . </a:t>
            </a:r>
            <a:endParaRPr lang="en-GH" sz="3200" dirty="0"/>
          </a:p>
          <a:p>
            <a:r>
              <a:rPr lang="en-GB" sz="3200" dirty="0"/>
              <a:t>The number of edges incident out of a vertex vi is called the out-degree of vi and is written d + (vi ). </a:t>
            </a:r>
            <a:endParaRPr lang="en-GH" sz="3200" dirty="0"/>
          </a:p>
        </p:txBody>
      </p:sp>
    </p:spTree>
    <p:extLst>
      <p:ext uri="{BB962C8B-B14F-4D97-AF65-F5344CB8AC3E}">
        <p14:creationId xmlns:p14="http://schemas.microsoft.com/office/powerpoint/2010/main" val="232355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7475B-EBA9-2D87-2C90-D360B8B59317}"/>
              </a:ext>
            </a:extLst>
          </p:cNvPr>
          <p:cNvSpPr>
            <a:spLocks noGrp="1"/>
          </p:cNvSpPr>
          <p:nvPr>
            <p:ph idx="1"/>
          </p:nvPr>
        </p:nvSpPr>
        <p:spPr>
          <a:xfrm>
            <a:off x="838200" y="649705"/>
            <a:ext cx="10515600" cy="5599372"/>
          </a:xfrm>
        </p:spPr>
        <p:txBody>
          <a:bodyPr/>
          <a:lstStyle/>
          <a:p>
            <a:r>
              <a:rPr lang="en-GB" dirty="0"/>
              <a:t>The number of edges incident into vi is called the in-degree of v1 and is written as d − (vi ). In Fig. 9-1, for example</a:t>
            </a:r>
            <a:endParaRPr lang="en-GH" dirty="0"/>
          </a:p>
          <a:p>
            <a:endParaRPr lang="en-GH" dirty="0"/>
          </a:p>
          <a:p>
            <a:endParaRPr lang="en-GH" dirty="0"/>
          </a:p>
          <a:p>
            <a:endParaRPr lang="en-GH" dirty="0"/>
          </a:p>
          <a:p>
            <a:endParaRPr lang="en-GH" dirty="0"/>
          </a:p>
          <a:p>
            <a:pPr marL="0" indent="0">
              <a:buNone/>
            </a:pPr>
            <a:r>
              <a:rPr lang="en-GB" dirty="0"/>
              <a:t>It is not difficult to prove  that in any digraph G the sum of all in-degrees is equal to the sum of all out-degrees, each sum being equal to the number of edges in G; that is</a:t>
            </a:r>
            <a:endParaRPr lang="en-GH" dirty="0"/>
          </a:p>
          <a:p>
            <a:pPr marL="0" indent="0">
              <a:buNone/>
            </a:pPr>
            <a:endParaRPr lang="en-US" dirty="0"/>
          </a:p>
        </p:txBody>
      </p:sp>
      <p:pic>
        <p:nvPicPr>
          <p:cNvPr id="5" name="Picture 4">
            <a:extLst>
              <a:ext uri="{FF2B5EF4-FFF2-40B4-BE49-F238E27FC236}">
                <a16:creationId xmlns:a16="http://schemas.microsoft.com/office/drawing/2014/main" id="{8BE456AE-F54B-4E4B-A903-22234256788A}"/>
              </a:ext>
            </a:extLst>
          </p:cNvPr>
          <p:cNvPicPr>
            <a:picLocks noChangeAspect="1"/>
          </p:cNvPicPr>
          <p:nvPr/>
        </p:nvPicPr>
        <p:blipFill>
          <a:blip r:embed="rId2"/>
          <a:stretch>
            <a:fillRect/>
          </a:stretch>
        </p:blipFill>
        <p:spPr>
          <a:xfrm>
            <a:off x="4369518" y="1492417"/>
            <a:ext cx="3452964" cy="1936583"/>
          </a:xfrm>
          <a:prstGeom prst="rect">
            <a:avLst/>
          </a:prstGeom>
        </p:spPr>
      </p:pic>
      <p:pic>
        <p:nvPicPr>
          <p:cNvPr id="7" name="Picture 6">
            <a:extLst>
              <a:ext uri="{FF2B5EF4-FFF2-40B4-BE49-F238E27FC236}">
                <a16:creationId xmlns:a16="http://schemas.microsoft.com/office/drawing/2014/main" id="{D7494668-EE78-4615-BDB0-44311F54ED31}"/>
              </a:ext>
            </a:extLst>
          </p:cNvPr>
          <p:cNvPicPr>
            <a:picLocks noChangeAspect="1"/>
          </p:cNvPicPr>
          <p:nvPr/>
        </p:nvPicPr>
        <p:blipFill>
          <a:blip r:embed="rId3"/>
          <a:stretch>
            <a:fillRect/>
          </a:stretch>
        </p:blipFill>
        <p:spPr>
          <a:xfrm>
            <a:off x="4791075" y="4935792"/>
            <a:ext cx="2284850" cy="767176"/>
          </a:xfrm>
          <a:prstGeom prst="rect">
            <a:avLst/>
          </a:prstGeom>
        </p:spPr>
      </p:pic>
    </p:spTree>
    <p:extLst>
      <p:ext uri="{BB962C8B-B14F-4D97-AF65-F5344CB8AC3E}">
        <p14:creationId xmlns:p14="http://schemas.microsoft.com/office/powerpoint/2010/main" val="122604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345-7D31-36F1-54AE-E09C07D92BE4}"/>
              </a:ext>
            </a:extLst>
          </p:cNvPr>
          <p:cNvSpPr>
            <a:spLocks noGrp="1"/>
          </p:cNvSpPr>
          <p:nvPr>
            <p:ph type="title"/>
          </p:nvPr>
        </p:nvSpPr>
        <p:spPr>
          <a:xfrm>
            <a:off x="838200" y="608925"/>
            <a:ext cx="10515600" cy="781726"/>
          </a:xfrm>
        </p:spPr>
        <p:txBody>
          <a:bodyPr/>
          <a:lstStyle/>
          <a:p>
            <a:r>
              <a:rPr lang="en-GH" dirty="0"/>
              <a:t>Isolated Vertex</a:t>
            </a:r>
            <a:endParaRPr lang="en-US" dirty="0"/>
          </a:p>
        </p:txBody>
      </p:sp>
      <p:sp>
        <p:nvSpPr>
          <p:cNvPr id="3" name="Content Placeholder 2">
            <a:extLst>
              <a:ext uri="{FF2B5EF4-FFF2-40B4-BE49-F238E27FC236}">
                <a16:creationId xmlns:a16="http://schemas.microsoft.com/office/drawing/2014/main" id="{74F7BCB1-C18E-9A7C-0182-B1637AC611A6}"/>
              </a:ext>
            </a:extLst>
          </p:cNvPr>
          <p:cNvSpPr>
            <a:spLocks noGrp="1"/>
          </p:cNvSpPr>
          <p:nvPr>
            <p:ph idx="1"/>
          </p:nvPr>
        </p:nvSpPr>
        <p:spPr>
          <a:xfrm>
            <a:off x="838199" y="1390651"/>
            <a:ext cx="10515599" cy="5034212"/>
          </a:xfrm>
        </p:spPr>
        <p:txBody>
          <a:bodyPr>
            <a:normAutofit/>
          </a:bodyPr>
          <a:lstStyle/>
          <a:p>
            <a:r>
              <a:rPr lang="en-GB" dirty="0"/>
              <a:t>An isolated vertex is a vertex in which the in-degree and the out-degree are both equal to zero. A vertex v in a digraph is called pendant if it is of degree one, that is, if</a:t>
            </a:r>
            <a:endParaRPr lang="en-GH" dirty="0"/>
          </a:p>
          <a:p>
            <a:endParaRPr lang="en-GH" dirty="0"/>
          </a:p>
          <a:p>
            <a:endParaRPr lang="en-GH" dirty="0"/>
          </a:p>
          <a:p>
            <a:endParaRPr lang="en-GH" dirty="0"/>
          </a:p>
          <a:p>
            <a:r>
              <a:rPr lang="en-GB" dirty="0"/>
              <a:t>Two directed edges are said to be parallel if they are mapped onto the same ordered pair of vertices. That is, in addition to being parallel in the sense of undirected edges, parallel directed edges must also agree in the direction of their arrows. In Fig. 9-1, edges e8 , e9 , and e10 are parallel, whereas edges e2 and e3 are not.</a:t>
            </a:r>
            <a:endParaRPr lang="en-GH" dirty="0"/>
          </a:p>
        </p:txBody>
      </p:sp>
      <p:pic>
        <p:nvPicPr>
          <p:cNvPr id="6" name="Picture 5">
            <a:extLst>
              <a:ext uri="{FF2B5EF4-FFF2-40B4-BE49-F238E27FC236}">
                <a16:creationId xmlns:a16="http://schemas.microsoft.com/office/drawing/2014/main" id="{35202CE9-2A41-4379-937D-DFB75B2D9E25}"/>
              </a:ext>
            </a:extLst>
          </p:cNvPr>
          <p:cNvPicPr>
            <a:picLocks noChangeAspect="1"/>
          </p:cNvPicPr>
          <p:nvPr/>
        </p:nvPicPr>
        <p:blipFill>
          <a:blip r:embed="rId2"/>
          <a:stretch>
            <a:fillRect/>
          </a:stretch>
        </p:blipFill>
        <p:spPr>
          <a:xfrm>
            <a:off x="4150143" y="2728662"/>
            <a:ext cx="3082842" cy="880812"/>
          </a:xfrm>
          <a:prstGeom prst="rect">
            <a:avLst/>
          </a:prstGeom>
        </p:spPr>
      </p:pic>
    </p:spTree>
    <p:extLst>
      <p:ext uri="{BB962C8B-B14F-4D97-AF65-F5344CB8AC3E}">
        <p14:creationId xmlns:p14="http://schemas.microsoft.com/office/powerpoint/2010/main" val="203716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661076"/>
          </a:xfrm>
        </p:spPr>
        <p:txBody>
          <a:bodyPr>
            <a:normAutofit fontScale="90000"/>
          </a:bodyPr>
          <a:lstStyle/>
          <a:p>
            <a:r>
              <a:rPr lang="en-GH" dirty="0"/>
              <a:t>Isomorphic Diagraphs</a:t>
            </a:r>
            <a:endParaRPr lang="en-US" dirty="0"/>
          </a:p>
        </p:txBody>
      </p:sp>
      <p:sp>
        <p:nvSpPr>
          <p:cNvPr id="4" name="Content Placeholder 3">
            <a:extLst>
              <a:ext uri="{FF2B5EF4-FFF2-40B4-BE49-F238E27FC236}">
                <a16:creationId xmlns:a16="http://schemas.microsoft.com/office/drawing/2014/main" id="{C207DB91-50C6-489A-9971-FF415AB0ED97}"/>
              </a:ext>
            </a:extLst>
          </p:cNvPr>
          <p:cNvSpPr>
            <a:spLocks noGrp="1"/>
          </p:cNvSpPr>
          <p:nvPr>
            <p:ph idx="1"/>
          </p:nvPr>
        </p:nvSpPr>
        <p:spPr>
          <a:xfrm>
            <a:off x="838200" y="1270000"/>
            <a:ext cx="6958263" cy="4663439"/>
          </a:xfrm>
        </p:spPr>
        <p:txBody>
          <a:bodyPr>
            <a:noAutofit/>
          </a:bodyPr>
          <a:lstStyle/>
          <a:p>
            <a:r>
              <a:rPr lang="en-GB" dirty="0"/>
              <a:t>Isomorphic graphs were defined such that they have identical </a:t>
            </a:r>
            <a:r>
              <a:rPr lang="en-GB" dirty="0" err="1"/>
              <a:t>behavior</a:t>
            </a:r>
            <a:r>
              <a:rPr lang="en-GB" dirty="0"/>
              <a:t> in terms of graph properties. In other words, if their labels are removed, two isomorphic graphs are indistinguishable. </a:t>
            </a:r>
            <a:endParaRPr lang="en-GH" dirty="0"/>
          </a:p>
          <a:p>
            <a:r>
              <a:rPr lang="en-GB" dirty="0"/>
              <a:t>For two digraphs to be isomorphic not only must their corresponding undirected graphs be isomorphic, but the directions of the corresponding edges must also agree. For example, Fig. 9-2 shows two digraphs that are not isomorphic, although they are orientations of the same undirected graph.</a:t>
            </a:r>
            <a:endParaRPr lang="en-GH" dirty="0"/>
          </a:p>
        </p:txBody>
      </p:sp>
      <p:pic>
        <p:nvPicPr>
          <p:cNvPr id="6" name="Picture 5">
            <a:extLst>
              <a:ext uri="{FF2B5EF4-FFF2-40B4-BE49-F238E27FC236}">
                <a16:creationId xmlns:a16="http://schemas.microsoft.com/office/drawing/2014/main" id="{E8B602AE-1828-4535-8B04-EB60FCE0BB79}"/>
              </a:ext>
            </a:extLst>
          </p:cNvPr>
          <p:cNvPicPr>
            <a:picLocks noChangeAspect="1"/>
          </p:cNvPicPr>
          <p:nvPr/>
        </p:nvPicPr>
        <p:blipFill>
          <a:blip r:embed="rId2"/>
          <a:stretch>
            <a:fillRect/>
          </a:stretch>
        </p:blipFill>
        <p:spPr>
          <a:xfrm>
            <a:off x="7552071" y="1285949"/>
            <a:ext cx="4668220" cy="2395714"/>
          </a:xfrm>
          <a:prstGeom prst="rect">
            <a:avLst/>
          </a:prstGeom>
        </p:spPr>
      </p:pic>
    </p:spTree>
    <p:extLst>
      <p:ext uri="{BB962C8B-B14F-4D97-AF65-F5344CB8AC3E}">
        <p14:creationId xmlns:p14="http://schemas.microsoft.com/office/powerpoint/2010/main" val="413350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522044"/>
          </a:xfrm>
        </p:spPr>
        <p:txBody>
          <a:bodyPr>
            <a:normAutofit fontScale="90000"/>
          </a:bodyPr>
          <a:lstStyle/>
          <a:p>
            <a:r>
              <a:rPr lang="en-GB" dirty="0"/>
              <a:t>SOME TYPES OF DIGRAPHS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130969"/>
            <a:ext cx="10515600" cy="5118107"/>
          </a:xfrm>
        </p:spPr>
        <p:txBody>
          <a:bodyPr>
            <a:normAutofit/>
          </a:bodyPr>
          <a:lstStyle/>
          <a:p>
            <a:r>
              <a:rPr lang="en-GB" dirty="0"/>
              <a:t>Simple Digraphs: A digraph that has no self-loop or parallel edges is called a simple digraph (Figs. 9-2 and 9-3, for example).</a:t>
            </a:r>
            <a:endParaRPr lang="en-GH" dirty="0"/>
          </a:p>
          <a:p>
            <a:r>
              <a:rPr lang="en-GB" dirty="0"/>
              <a:t> Asymmetric Digraphs: Digraphs that have at most one directed edge between a pair of vertices, but are allowed to have self-loops, are called asymmetric or antisymmetric. </a:t>
            </a:r>
            <a:endParaRPr lang="en-GH" dirty="0"/>
          </a:p>
          <a:p>
            <a:r>
              <a:rPr lang="en-GB" dirty="0"/>
              <a:t>Symmetric Digraphs: Digraphs in which for every edge (a, b) (i.e., from vertex a to b) there is also an edge (b, a). </a:t>
            </a:r>
            <a:endParaRPr lang="en-GH" dirty="0"/>
          </a:p>
          <a:p>
            <a:r>
              <a:rPr lang="en-GB" dirty="0"/>
              <a:t>A digraph that is both simple and symmetric is called a simple symmetric digraph.</a:t>
            </a:r>
          </a:p>
        </p:txBody>
      </p:sp>
    </p:spTree>
    <p:extLst>
      <p:ext uri="{BB962C8B-B14F-4D97-AF65-F5344CB8AC3E}">
        <p14:creationId xmlns:p14="http://schemas.microsoft.com/office/powerpoint/2010/main" val="183065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Complete Diagraphs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448586"/>
            <a:ext cx="7415463" cy="4615330"/>
          </a:xfrm>
        </p:spPr>
        <p:txBody>
          <a:bodyPr>
            <a:normAutofit/>
          </a:bodyPr>
          <a:lstStyle/>
          <a:p>
            <a:r>
              <a:rPr lang="en-GB" dirty="0"/>
              <a:t>A complete undirected graph was defined as a simple graph in which every vertex is joined to every other vertex exactly by one edge. For digraphs we have two types of complete graphs.</a:t>
            </a:r>
            <a:endParaRPr lang="en-GH" dirty="0"/>
          </a:p>
          <a:p>
            <a:r>
              <a:rPr lang="en-GB" dirty="0"/>
              <a:t> A complete symmetric digraph is a simple digraph in which there is exactly one edge directed from every vertex to every other vertex (Fig. 9-3), and a complete asymmetric digraph is an asymmetric digraph in which there is exactly one edge between every pair of vertices (Fig. 9-2).</a:t>
            </a:r>
          </a:p>
        </p:txBody>
      </p:sp>
      <p:pic>
        <p:nvPicPr>
          <p:cNvPr id="5" name="Picture 4">
            <a:extLst>
              <a:ext uri="{FF2B5EF4-FFF2-40B4-BE49-F238E27FC236}">
                <a16:creationId xmlns:a16="http://schemas.microsoft.com/office/drawing/2014/main" id="{33B57FED-F4D7-405D-87E8-4206DE215E48}"/>
              </a:ext>
            </a:extLst>
          </p:cNvPr>
          <p:cNvPicPr>
            <a:picLocks noChangeAspect="1"/>
          </p:cNvPicPr>
          <p:nvPr/>
        </p:nvPicPr>
        <p:blipFill>
          <a:blip r:embed="rId2"/>
          <a:stretch>
            <a:fillRect/>
          </a:stretch>
        </p:blipFill>
        <p:spPr>
          <a:xfrm>
            <a:off x="8146131" y="1448586"/>
            <a:ext cx="4045869" cy="3122487"/>
          </a:xfrm>
          <a:prstGeom prst="rect">
            <a:avLst/>
          </a:prstGeom>
        </p:spPr>
      </p:pic>
    </p:spTree>
    <p:extLst>
      <p:ext uri="{BB962C8B-B14F-4D97-AF65-F5344CB8AC3E}">
        <p14:creationId xmlns:p14="http://schemas.microsoft.com/office/powerpoint/2010/main" val="1035725659"/>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docProps/app.xml><?xml version="1.0" encoding="utf-8"?>
<Properties xmlns="http://schemas.openxmlformats.org/officeDocument/2006/extended-properties" xmlns:vt="http://schemas.openxmlformats.org/officeDocument/2006/docPropsVTypes">
  <Template>KWC light</Template>
  <TotalTime>1994</TotalTime>
  <Words>1498</Words>
  <Application>Microsoft Office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Office Theme</vt:lpstr>
      <vt:lpstr>CSM 491 -  Graph Theory and Its Application</vt:lpstr>
      <vt:lpstr>DIRECTED GRAPHS</vt:lpstr>
      <vt:lpstr>WHAT IS A DIRECTED GRAPH? </vt:lpstr>
      <vt:lpstr>PowerPoint Presentation</vt:lpstr>
      <vt:lpstr>PowerPoint Presentation</vt:lpstr>
      <vt:lpstr>Isolated Vertex</vt:lpstr>
      <vt:lpstr>Isomorphic Diagraphs</vt:lpstr>
      <vt:lpstr>SOME TYPES OF DIGRAPHS</vt:lpstr>
      <vt:lpstr>Complete Diagraphs</vt:lpstr>
      <vt:lpstr>DIGRAPHS AND BINARY RELATIONS</vt:lpstr>
      <vt:lpstr>PowerPoint Presentation</vt:lpstr>
      <vt:lpstr>Reflexive Relation</vt:lpstr>
      <vt:lpstr>Symmetric Relation</vt:lpstr>
      <vt:lpstr>Equivalence Relation</vt:lpstr>
      <vt:lpstr>Strong and Weak Connected Diagraph</vt:lpstr>
      <vt:lpstr>Condensation</vt:lpstr>
      <vt:lpstr>EULER DIGRAPHS</vt:lpstr>
      <vt:lpstr>Assignment 8</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OLIVER KORNYO</cp:lastModifiedBy>
  <cp:revision>110</cp:revision>
  <dcterms:created xsi:type="dcterms:W3CDTF">2023-07-24T13:47:17Z</dcterms:created>
  <dcterms:modified xsi:type="dcterms:W3CDTF">2024-12-08T08:00:52Z</dcterms:modified>
</cp:coreProperties>
</file>